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0" r:id="rId3"/>
    <p:sldId id="272" r:id="rId4"/>
    <p:sldId id="274" r:id="rId5"/>
    <p:sldId id="275" r:id="rId6"/>
    <p:sldId id="276"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256" autoAdjust="0"/>
    <p:restoredTop sz="94660"/>
  </p:normalViewPr>
  <p:slideViewPr>
    <p:cSldViewPr snapToGrid="0">
      <p:cViewPr varScale="1">
        <p:scale>
          <a:sx n="85" d="100"/>
          <a:sy n="85" d="100"/>
        </p:scale>
        <p:origin x="85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0B1BF-9ECA-43A4-B5B3-905EC6AE89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F11779-8030-4088-AD5A-9C1AFB77B8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DCF563-DAEF-4664-84BB-D80FEFE1255D}"/>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B53007C0-84D7-45F1-B913-7211A2E8BC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E666A-8AC8-41D4-BD7B-0B7E780137E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346932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0423A-1848-4F02-BDBA-F68CE8BA3F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1A0B89-BA7C-4C91-97F9-8AE2E67B3F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FA568B-CFAB-49CB-82DA-D541D5A6068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A94E5889-3F36-4301-A1EB-C205C8D8D2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FC7A6-EC9C-4AB9-8315-BF865E9CF5F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24736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F2DE47-52B3-4D7D-8535-34CD5F337B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502DC1-0AE3-453D-8D9C-9262B2CF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2AAFC2-73EA-4F3E-87DC-75AD441D2695}"/>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D8B5B62B-B188-4FF5-AE83-7890116A2B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40727-B673-42FF-AD77-94F2067C548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85276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606A7-9D1C-4557-ABE8-9F7393A842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AE53F8-8835-4327-82B4-8BFE05C762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58144C-BFE6-47E1-82DD-98B798AE153E}"/>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916EEBAA-9E7C-4ADA-9E4E-790C514EF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BDA380-CAF0-413B-8020-578EF964424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112524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A878F-EF59-4B68-B6D5-0D0CEA6688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3903C9-B09A-40AB-9166-E6223F4D22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5258E2-2A67-4641-B687-35C6E91ACF9B}"/>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06DB8337-942C-4B55-BF40-2251DCC66C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54FA40-B5B8-4353-A7A3-74A5774EF88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620095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9F95F-38D8-49FA-B81F-7427EE2FFA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BA9483-0E1A-44E2-A0F3-A3C3B1CAAC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FCC385-F476-4F17-B61F-0C27CCD08F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DC83C6-8A39-4B19-8C47-D94342DBF467}"/>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1441BBBC-48A8-493C-AFC6-FC3F8C0614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13F478-F0D8-47D5-8CEA-A6565BFE53D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8973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D9DB2-0DBD-4674-87A7-EFA0913A6F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611ADB-74ED-4F40-81BB-7FF71FB00F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615EE5-321F-41F3-8139-CC73A0E479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0E127A-990B-41B6-9627-C97CC08F68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11A10C-E23E-4423-BAC3-FE2EA76D47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6DA13E-28C7-4C61-9A55-5B347AB61CB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8" name="Footer Placeholder 7">
            <a:extLst>
              <a:ext uri="{FF2B5EF4-FFF2-40B4-BE49-F238E27FC236}">
                <a16:creationId xmlns:a16="http://schemas.microsoft.com/office/drawing/2014/main" id="{458F0038-3E0B-4D75-BD5C-1B62987160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CE8FD0-E80D-4A5B-B910-781A8621C11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204580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6F5BC-ADFE-4576-814E-0B6026783D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E64FCB-6415-4EE4-8800-504D4BBCBDE6}"/>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4" name="Footer Placeholder 3">
            <a:extLst>
              <a:ext uri="{FF2B5EF4-FFF2-40B4-BE49-F238E27FC236}">
                <a16:creationId xmlns:a16="http://schemas.microsoft.com/office/drawing/2014/main" id="{A2EAE3F8-85FF-48AE-BFBE-A4F5A54ACF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AC5640-BB71-4966-8612-E24A7C1B6582}"/>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82092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05CFB1-C123-4C87-9CA7-B8D471039DA1}"/>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3" name="Footer Placeholder 2">
            <a:extLst>
              <a:ext uri="{FF2B5EF4-FFF2-40B4-BE49-F238E27FC236}">
                <a16:creationId xmlns:a16="http://schemas.microsoft.com/office/drawing/2014/main" id="{FA76D928-E03A-40A1-8C9A-64FCDA78D3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423490-5729-4E73-B681-753AAD07E7D3}"/>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72023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9FBEA-BAD5-47DC-A6B5-D5B2B55F90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1B437-D2B8-4A9A-9360-E2D7E4D674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67365C-B52D-4600-80F9-E99FC2763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B12AD3-87A7-4C7D-AA1F-E8D2D2FA0C62}"/>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26B5828E-9F7A-4CD7-84B3-9AE74E9C89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B1630A-DBDB-4D4D-A2A8-6DCAC636E4B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54678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A82FC-A4FC-4929-BC46-5090938D26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4AFAFA-7182-46EE-8A8D-880FF67ECB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3641A2-16F2-40F5-81DD-325B7D7A1C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849262-F61E-4A55-967C-9F269D5EDE4A}"/>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91C26947-58D1-4F1C-AC77-1903EB1B02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1F5FE-AD7B-4608-BCCC-E66576F1CDEA}"/>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697746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D2476-E6CF-49CD-BE47-CD6A2B30EC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AB0B92-A0A4-4AE8-BEB5-42F8530435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40B02B-FCE6-4FC9-B122-5E5E961BF1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E620B1AC-A19F-46F4-9828-6C92E3D938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B269DA-B2C9-4272-88F9-045800FECE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040B9-0D24-4260-A153-F7134D376843}" type="slidenum">
              <a:rPr lang="en-US" smtClean="0"/>
              <a:t>‹#›</a:t>
            </a:fld>
            <a:endParaRPr lang="en-US"/>
          </a:p>
        </p:txBody>
      </p:sp>
    </p:spTree>
    <p:extLst>
      <p:ext uri="{BB962C8B-B14F-4D97-AF65-F5344CB8AC3E}">
        <p14:creationId xmlns:p14="http://schemas.microsoft.com/office/powerpoint/2010/main" val="1594894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7C948A1-DADD-4117-80F9-80BB3F6A346A}"/>
              </a:ext>
            </a:extLst>
          </p:cNvPr>
          <p:cNvSpPr txBox="1">
            <a:spLocks/>
          </p:cNvSpPr>
          <p:nvPr/>
        </p:nvSpPr>
        <p:spPr>
          <a:xfrm>
            <a:off x="6096000" y="2949098"/>
            <a:ext cx="5006788"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mn-MN" sz="2400" b="1" dirty="0">
                <a:solidFill>
                  <a:schemeClr val="bg1"/>
                </a:solidFill>
                <a:latin typeface="Exo 2" pitchFamily="2" charset="0"/>
                <a:ea typeface="Exo 2" pitchFamily="2" charset="0"/>
              </a:rPr>
              <a:t>ХҮНИЙ НӨӨЦИЙН БОДЛОГООР МАНЛАЙЛАГЧ ШИЛДЭГ АЖИЛ ОЛГОГЧ</a:t>
            </a:r>
            <a:r>
              <a:rPr lang="en-US" sz="2400" b="1" dirty="0">
                <a:solidFill>
                  <a:schemeClr val="bg1"/>
                </a:solidFill>
                <a:latin typeface="Exo 2" pitchFamily="2" charset="0"/>
                <a:ea typeface="Exo 2" pitchFamily="2" charset="0"/>
              </a:rPr>
              <a:t> </a:t>
            </a:r>
          </a:p>
          <a:p>
            <a:r>
              <a:rPr lang="en-US" sz="2400" dirty="0">
                <a:solidFill>
                  <a:schemeClr val="bg1"/>
                </a:solidFill>
                <a:latin typeface="Exo 2" pitchFamily="2" charset="0"/>
                <a:ea typeface="Exo 2" pitchFamily="2" charset="0"/>
              </a:rPr>
              <a:t>(LEADERSHIP IN HR POLICY)</a:t>
            </a:r>
          </a:p>
        </p:txBody>
      </p:sp>
      <p:sp>
        <p:nvSpPr>
          <p:cNvPr id="6" name="Title 1">
            <a:extLst>
              <a:ext uri="{FF2B5EF4-FFF2-40B4-BE49-F238E27FC236}">
                <a16:creationId xmlns:a16="http://schemas.microsoft.com/office/drawing/2014/main" id="{CA6CC1D6-A768-4795-975E-1349E8BB1C4B}"/>
              </a:ext>
            </a:extLst>
          </p:cNvPr>
          <p:cNvSpPr txBox="1">
            <a:spLocks/>
          </p:cNvSpPr>
          <p:nvPr/>
        </p:nvSpPr>
        <p:spPr>
          <a:xfrm>
            <a:off x="726141" y="458703"/>
            <a:ext cx="4374776" cy="6206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dirty="0">
                <a:solidFill>
                  <a:schemeClr val="bg1"/>
                </a:solidFill>
                <a:latin typeface="Exo 2" pitchFamily="2" charset="0"/>
                <a:ea typeface="Exo 2" pitchFamily="2" charset="0"/>
              </a:rPr>
              <a:t>(Logo here)</a:t>
            </a:r>
          </a:p>
        </p:txBody>
      </p:sp>
    </p:spTree>
    <p:extLst>
      <p:ext uri="{BB962C8B-B14F-4D97-AF65-F5344CB8AC3E}">
        <p14:creationId xmlns:p14="http://schemas.microsoft.com/office/powerpoint/2010/main" val="19631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B971E-733B-4E1D-80B3-FCD05DC4E2E2}"/>
              </a:ext>
            </a:extLst>
          </p:cNvPr>
          <p:cNvSpPr>
            <a:spLocks noGrp="1"/>
          </p:cNvSpPr>
          <p:nvPr>
            <p:ph type="title"/>
          </p:nvPr>
        </p:nvSpPr>
        <p:spPr>
          <a:xfrm>
            <a:off x="838200" y="365126"/>
            <a:ext cx="10515600" cy="863040"/>
          </a:xfrm>
        </p:spPr>
        <p:txBody>
          <a:bodyPr>
            <a:normAutofit/>
          </a:bodyPr>
          <a:lstStyle/>
          <a:p>
            <a:pPr algn="r"/>
            <a:r>
              <a:rPr lang="mn-MN" sz="3600" b="1" dirty="0">
                <a:solidFill>
                  <a:schemeClr val="bg1"/>
                </a:solidFill>
                <a:latin typeface="Exo 2" pitchFamily="2" charset="0"/>
              </a:rPr>
              <a:t>ҮНЭЛГЭЭНИЙ ШАЛГУУР</a:t>
            </a:r>
            <a:endParaRPr lang="en-US" sz="3600" dirty="0"/>
          </a:p>
        </p:txBody>
      </p:sp>
      <p:sp>
        <p:nvSpPr>
          <p:cNvPr id="3" name="Content Placeholder 2">
            <a:extLst>
              <a:ext uri="{FF2B5EF4-FFF2-40B4-BE49-F238E27FC236}">
                <a16:creationId xmlns:a16="http://schemas.microsoft.com/office/drawing/2014/main" id="{E09FB8B4-0F72-41C4-88DE-E4F1F5338858}"/>
              </a:ext>
            </a:extLst>
          </p:cNvPr>
          <p:cNvSpPr>
            <a:spLocks noGrp="1"/>
          </p:cNvSpPr>
          <p:nvPr>
            <p:ph idx="1"/>
          </p:nvPr>
        </p:nvSpPr>
        <p:spPr>
          <a:xfrm>
            <a:off x="838200" y="1323601"/>
            <a:ext cx="10515600" cy="4351338"/>
          </a:xfrm>
        </p:spPr>
        <p:txBody>
          <a:bodyPr>
            <a:normAutofit/>
          </a:bodyPr>
          <a:lstStyle/>
          <a:p>
            <a:pPr marL="0" indent="0" algn="just">
              <a:buNone/>
            </a:pPr>
            <a:r>
              <a:rPr lang="mn-MN" sz="1400" b="0" u="none" strike="noStrike" dirty="0">
                <a:solidFill>
                  <a:schemeClr val="bg1"/>
                </a:solidFill>
                <a:effectLst/>
                <a:latin typeface="Exo 2" pitchFamily="2" charset="0"/>
                <a:ea typeface="Exo 2" pitchFamily="2" charset="0"/>
              </a:rPr>
              <a:t>Зорилго: Энэхүү шагнал нь байгууллагын хүний нөөцийн бодлого нь бизнесийн гүйцэтгэл, ажилтны сайн сайхан байдлыг тэнцвэртэйгээр дэмжиж, тогтвортой, шударга, үр дүнтэй хүний нөөцийн тогтолцоогоороо бусад байгууллагад үлгэр жишээ болж буй шилдэг ажил олгогчийг тодруулахад чиглэнэ</a:t>
            </a:r>
            <a:endParaRPr lang="en-US" sz="1400" dirty="0">
              <a:solidFill>
                <a:schemeClr val="bg1"/>
              </a:solidFill>
              <a:latin typeface="Exo 2" pitchFamily="2" charset="0"/>
              <a:ea typeface="Exo 2" pitchFamily="2" charset="0"/>
            </a:endParaRPr>
          </a:p>
        </p:txBody>
      </p:sp>
      <p:graphicFrame>
        <p:nvGraphicFramePr>
          <p:cNvPr id="4" name="Table 4">
            <a:extLst>
              <a:ext uri="{FF2B5EF4-FFF2-40B4-BE49-F238E27FC236}">
                <a16:creationId xmlns:a16="http://schemas.microsoft.com/office/drawing/2014/main" id="{36B80C8E-3921-49D5-AF70-603FB0F35BE4}"/>
              </a:ext>
            </a:extLst>
          </p:cNvPr>
          <p:cNvGraphicFramePr>
            <a:graphicFrameLocks/>
          </p:cNvGraphicFramePr>
          <p:nvPr>
            <p:extLst>
              <p:ext uri="{D42A27DB-BD31-4B8C-83A1-F6EECF244321}">
                <p14:modId xmlns:p14="http://schemas.microsoft.com/office/powerpoint/2010/main" val="1616255856"/>
              </p:ext>
            </p:extLst>
          </p:nvPr>
        </p:nvGraphicFramePr>
        <p:xfrm>
          <a:off x="838200" y="2196426"/>
          <a:ext cx="10515600" cy="3662680"/>
        </p:xfrm>
        <a:graphic>
          <a:graphicData uri="http://schemas.openxmlformats.org/drawingml/2006/table">
            <a:tbl>
              <a:tblPr firstRow="1" bandRow="1">
                <a:tableStyleId>{5C22544A-7EE6-4342-B048-85BDC9FD1C3A}</a:tableStyleId>
              </a:tblPr>
              <a:tblGrid>
                <a:gridCol w="363792">
                  <a:extLst>
                    <a:ext uri="{9D8B030D-6E8A-4147-A177-3AD203B41FA5}">
                      <a16:colId xmlns:a16="http://schemas.microsoft.com/office/drawing/2014/main" val="286406876"/>
                    </a:ext>
                  </a:extLst>
                </a:gridCol>
                <a:gridCol w="2875964">
                  <a:extLst>
                    <a:ext uri="{9D8B030D-6E8A-4147-A177-3AD203B41FA5}">
                      <a16:colId xmlns:a16="http://schemas.microsoft.com/office/drawing/2014/main" val="1554959970"/>
                    </a:ext>
                  </a:extLst>
                </a:gridCol>
                <a:gridCol w="767687">
                  <a:extLst>
                    <a:ext uri="{9D8B030D-6E8A-4147-A177-3AD203B41FA5}">
                      <a16:colId xmlns:a16="http://schemas.microsoft.com/office/drawing/2014/main" val="3645882902"/>
                    </a:ext>
                  </a:extLst>
                </a:gridCol>
                <a:gridCol w="6508157">
                  <a:extLst>
                    <a:ext uri="{9D8B030D-6E8A-4147-A177-3AD203B41FA5}">
                      <a16:colId xmlns:a16="http://schemas.microsoft.com/office/drawing/2014/main" val="3212623700"/>
                    </a:ext>
                  </a:extLst>
                </a:gridCol>
              </a:tblGrid>
              <a:tr h="370840">
                <a:tc>
                  <a:txBody>
                    <a:bodyPr/>
                    <a:lstStyle/>
                    <a:p>
                      <a:r>
                        <a:rPr lang="mn-MN" sz="1400" dirty="0">
                          <a:latin typeface="Exo 2" pitchFamily="2" charset="0"/>
                          <a:ea typeface="Exo 2" pitchFamily="2" charset="0"/>
                        </a:rPr>
                        <a:t>№</a:t>
                      </a:r>
                      <a:endParaRPr lang="en-US" sz="1400" dirty="0">
                        <a:latin typeface="Exo 2" pitchFamily="2" charset="0"/>
                        <a:ea typeface="Exo 2" pitchFamily="2" charset="0"/>
                      </a:endParaRPr>
                    </a:p>
                  </a:txBody>
                  <a:tcPr>
                    <a:noFill/>
                  </a:tcPr>
                </a:tc>
                <a:tc>
                  <a:txBody>
                    <a:bodyPr/>
                    <a:lstStyle/>
                    <a:p>
                      <a:r>
                        <a:rPr lang="mn-MN" sz="1400" dirty="0">
                          <a:latin typeface="Exo 2" pitchFamily="2" charset="0"/>
                          <a:ea typeface="Exo 2" pitchFamily="2" charset="0"/>
                        </a:rPr>
                        <a:t>Үнэлгээний шалгуур</a:t>
                      </a:r>
                      <a:endParaRPr lang="en-US" sz="1400" dirty="0">
                        <a:latin typeface="Exo 2" pitchFamily="2" charset="0"/>
                        <a:ea typeface="Exo 2" pitchFamily="2" charset="0"/>
                      </a:endParaRPr>
                    </a:p>
                  </a:txBody>
                  <a:tcPr>
                    <a:noFill/>
                  </a:tcPr>
                </a:tc>
                <a:tc>
                  <a:txBody>
                    <a:bodyPr/>
                    <a:lstStyle/>
                    <a:p>
                      <a:r>
                        <a:rPr lang="mn-MN" sz="1400" dirty="0">
                          <a:latin typeface="Exo 2" pitchFamily="2" charset="0"/>
                          <a:ea typeface="Exo 2" pitchFamily="2" charset="0"/>
                        </a:rPr>
                        <a:t>Хувь</a:t>
                      </a:r>
                      <a:endParaRPr lang="en-US" sz="1400" dirty="0">
                        <a:latin typeface="Exo 2" pitchFamily="2" charset="0"/>
                        <a:ea typeface="Exo 2" pitchFamily="2" charset="0"/>
                      </a:endParaRPr>
                    </a:p>
                  </a:txBody>
                  <a:tcPr>
                    <a:noFill/>
                  </a:tcPr>
                </a:tc>
                <a:tc>
                  <a:txBody>
                    <a:bodyPr/>
                    <a:lstStyle/>
                    <a:p>
                      <a:pPr algn="ctr"/>
                      <a:r>
                        <a:rPr lang="mn-MN" sz="1400" b="1" i="0" u="none" strike="noStrike" kern="1200" dirty="0">
                          <a:solidFill>
                            <a:schemeClr val="lt1"/>
                          </a:solidFill>
                          <a:effectLst/>
                          <a:latin typeface="Exo 2" pitchFamily="2" charset="0"/>
                          <a:ea typeface="Exo 2" pitchFamily="2" charset="0"/>
                          <a:cs typeface="+mn-cs"/>
                        </a:rPr>
                        <a:t>Тайлбар / тодорхойлолт</a:t>
                      </a:r>
                      <a:endParaRPr lang="en-US" sz="1400" dirty="0">
                        <a:latin typeface="Exo 2" pitchFamily="2" charset="0"/>
                        <a:ea typeface="Exo 2" pitchFamily="2" charset="0"/>
                      </a:endParaRPr>
                    </a:p>
                  </a:txBody>
                  <a:tcPr>
                    <a:noFill/>
                  </a:tcPr>
                </a:tc>
                <a:extLst>
                  <a:ext uri="{0D108BD9-81ED-4DB2-BD59-A6C34878D82A}">
                    <a16:rowId xmlns:a16="http://schemas.microsoft.com/office/drawing/2014/main" val="878973000"/>
                  </a:ext>
                </a:extLst>
              </a:tr>
              <a:tr h="370840">
                <a:tc>
                  <a:txBody>
                    <a:bodyPr/>
                    <a:lstStyle/>
                    <a:p>
                      <a:r>
                        <a:rPr lang="mn-MN" sz="1200" dirty="0">
                          <a:solidFill>
                            <a:schemeClr val="bg1"/>
                          </a:solidFill>
                          <a:latin typeface="Exo 2" pitchFamily="2" charset="0"/>
                          <a:ea typeface="Exo 2" pitchFamily="2" charset="0"/>
                        </a:rPr>
                        <a:t>1</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Бодлого, стратегийн уялдаа (</a:t>
                      </a:r>
                      <a:r>
                        <a:rPr lang="en-US" sz="1200" b="0" i="0" u="none" strike="noStrike" kern="1200" dirty="0">
                          <a:solidFill>
                            <a:schemeClr val="bg1"/>
                          </a:solidFill>
                          <a:effectLst/>
                          <a:latin typeface="Exo 2" pitchFamily="2" charset="0"/>
                          <a:ea typeface="Exo 2" pitchFamily="2" charset="0"/>
                          <a:cs typeface="+mn-cs"/>
                        </a:rPr>
                        <a:t>Policy–Business alignment)</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20%</a:t>
                      </a:r>
                      <a:endParaRPr lang="en-US" sz="1200" dirty="0">
                        <a:solidFill>
                          <a:schemeClr val="bg1"/>
                        </a:solidFill>
                        <a:latin typeface="Exo 2" pitchFamily="2" charset="0"/>
                        <a:ea typeface="Exo 2" pitchFamily="2" charset="0"/>
                      </a:endParaRPr>
                    </a:p>
                  </a:txBody>
                  <a:tcPr>
                    <a:noFill/>
                  </a:tcPr>
                </a:tc>
                <a:tc>
                  <a:txBody>
                    <a:bodyPr/>
                    <a:lstStyle/>
                    <a:p>
                      <a:pPr rtl="0"/>
                      <a:r>
                        <a:rPr lang="en-US" sz="1200" b="0" i="0" u="none" strike="noStrike" kern="1200" dirty="0">
                          <a:solidFill>
                            <a:schemeClr val="bg1"/>
                          </a:solidFill>
                          <a:effectLst/>
                          <a:latin typeface="Exo 2" pitchFamily="2" charset="0"/>
                          <a:ea typeface="Exo 2" pitchFamily="2" charset="0"/>
                          <a:cs typeface="+mn-cs"/>
                        </a:rPr>
                        <a:t>HR </a:t>
                      </a:r>
                      <a:r>
                        <a:rPr lang="mn-MN" sz="1200" b="0" i="0" u="none" strike="noStrike" kern="1200" dirty="0">
                          <a:solidFill>
                            <a:schemeClr val="bg1"/>
                          </a:solidFill>
                          <a:effectLst/>
                          <a:latin typeface="Exo 2" pitchFamily="2" charset="0"/>
                          <a:ea typeface="Exo 2" pitchFamily="2" charset="0"/>
                          <a:cs typeface="+mn-cs"/>
                        </a:rPr>
                        <a:t>бодлого нь байгууллагын бизнесийн стратеги, зорилготой уялдсан, хэмжүүртэй, тогтвортой хэрэгжиж буй эсэх.</a:t>
                      </a:r>
                      <a:endParaRPr lang="mn-MN" sz="1200" b="0" dirty="0">
                        <a:solidFill>
                          <a:schemeClr val="bg1"/>
                        </a:solidFill>
                        <a:effectLst/>
                        <a:latin typeface="Exo 2" pitchFamily="2" charset="0"/>
                        <a:ea typeface="Exo 2" pitchFamily="2" charset="0"/>
                      </a:endParaRPr>
                    </a:p>
                    <a:p>
                      <a:pPr rtl="0"/>
                      <a:r>
                        <a:rPr lang="en-US" sz="1200" b="0" i="0" u="none" strike="noStrike" kern="1200" dirty="0">
                          <a:solidFill>
                            <a:schemeClr val="bg1"/>
                          </a:solidFill>
                          <a:effectLst/>
                          <a:latin typeface="Exo 2" pitchFamily="2" charset="0"/>
                          <a:ea typeface="Exo 2" pitchFamily="2" charset="0"/>
                          <a:cs typeface="+mn-cs"/>
                        </a:rPr>
                        <a:t>HR </a:t>
                      </a:r>
                      <a:r>
                        <a:rPr lang="mn-MN" sz="1200" b="0" i="0" u="none" strike="noStrike" kern="1200" dirty="0">
                          <a:solidFill>
                            <a:schemeClr val="bg1"/>
                          </a:solidFill>
                          <a:effectLst/>
                          <a:latin typeface="Exo 2" pitchFamily="2" charset="0"/>
                          <a:ea typeface="Exo 2" pitchFamily="2" charset="0"/>
                          <a:cs typeface="+mn-cs"/>
                        </a:rPr>
                        <a:t>стратеги, байгууллагын зорилго, </a:t>
                      </a:r>
                      <a:r>
                        <a:rPr lang="en-US" sz="1200" b="0" i="0" u="none" strike="noStrike" kern="1200" dirty="0">
                          <a:solidFill>
                            <a:schemeClr val="bg1"/>
                          </a:solidFill>
                          <a:effectLst/>
                          <a:latin typeface="Exo 2" pitchFamily="2" charset="0"/>
                          <a:ea typeface="Exo 2" pitchFamily="2" charset="0"/>
                          <a:cs typeface="+mn-cs"/>
                        </a:rPr>
                        <a:t>KPI alignment matrix, </a:t>
                      </a:r>
                      <a:r>
                        <a:rPr lang="mn-MN" sz="1200" b="0" i="0" u="none" strike="noStrike" kern="1200" dirty="0">
                          <a:solidFill>
                            <a:schemeClr val="bg1"/>
                          </a:solidFill>
                          <a:effectLst/>
                          <a:latin typeface="Exo 2" pitchFamily="2" charset="0"/>
                          <a:ea typeface="Exo 2" pitchFamily="2" charset="0"/>
                          <a:cs typeface="+mn-cs"/>
                        </a:rPr>
                        <a:t>бодлогын баримт бичиг.</a:t>
                      </a:r>
                      <a:endParaRPr lang="mn-MN" sz="1200" b="0" dirty="0">
                        <a:solidFill>
                          <a:schemeClr val="bg1"/>
                        </a:solidFill>
                        <a:effectLst/>
                        <a:latin typeface="Exo 2" pitchFamily="2" charset="0"/>
                        <a:ea typeface="Exo 2" pitchFamily="2" charset="0"/>
                      </a:endParaRPr>
                    </a:p>
                  </a:txBody>
                  <a:tcPr>
                    <a:noFill/>
                  </a:tcPr>
                </a:tc>
                <a:extLst>
                  <a:ext uri="{0D108BD9-81ED-4DB2-BD59-A6C34878D82A}">
                    <a16:rowId xmlns:a16="http://schemas.microsoft.com/office/drawing/2014/main" val="878572892"/>
                  </a:ext>
                </a:extLst>
              </a:tr>
              <a:tr h="370840">
                <a:tc>
                  <a:txBody>
                    <a:bodyPr/>
                    <a:lstStyle/>
                    <a:p>
                      <a:r>
                        <a:rPr lang="mn-MN" sz="1200" dirty="0">
                          <a:solidFill>
                            <a:schemeClr val="bg1"/>
                          </a:solidFill>
                          <a:latin typeface="Exo 2" pitchFamily="2" charset="0"/>
                          <a:ea typeface="Exo 2" pitchFamily="2" charset="0"/>
                        </a:rPr>
                        <a:t>2</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Talent lifecycle management (</a:t>
                      </a:r>
                      <a:r>
                        <a:rPr lang="mn-MN" sz="1200" b="0" i="0" u="none" strike="noStrike" kern="1200" dirty="0">
                          <a:solidFill>
                            <a:schemeClr val="bg1"/>
                          </a:solidFill>
                          <a:effectLst/>
                          <a:latin typeface="Exo 2" pitchFamily="2" charset="0"/>
                          <a:ea typeface="Exo 2" pitchFamily="2" charset="0"/>
                          <a:cs typeface="+mn-cs"/>
                        </a:rPr>
                        <a:t>томилгоо, дэвшил, тогтвортой байдал</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20%</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Зөв хүнийг зөв ажилд томилох, гүйцэтгэлд суурилсан дэвшил, дотоод шилжилт, </a:t>
                      </a:r>
                      <a:r>
                        <a:rPr lang="en-US" sz="1200" b="0" i="0" u="none" strike="noStrike" kern="1200" dirty="0">
                          <a:solidFill>
                            <a:schemeClr val="bg1"/>
                          </a:solidFill>
                          <a:effectLst/>
                          <a:latin typeface="Exo 2" pitchFamily="2" charset="0"/>
                          <a:ea typeface="Exo 2" pitchFamily="2" charset="0"/>
                          <a:cs typeface="+mn-cs"/>
                        </a:rPr>
                        <a:t>retention-</a:t>
                      </a:r>
                      <a:r>
                        <a:rPr lang="mn-MN" sz="1200" b="0" i="0" u="none" strike="noStrike" kern="1200" dirty="0">
                          <a:solidFill>
                            <a:schemeClr val="bg1"/>
                          </a:solidFill>
                          <a:effectLst/>
                          <a:latin typeface="Exo 2" pitchFamily="2" charset="0"/>
                          <a:ea typeface="Exo 2" pitchFamily="2" charset="0"/>
                          <a:cs typeface="+mn-cs"/>
                        </a:rPr>
                        <a:t>ийн бодлого, процесс бий эсэх. </a:t>
                      </a:r>
                      <a:r>
                        <a:rPr lang="en-US" sz="1200" b="0" i="0" u="none" strike="noStrike" kern="1200" dirty="0">
                          <a:solidFill>
                            <a:schemeClr val="bg1"/>
                          </a:solidFill>
                          <a:effectLst/>
                          <a:latin typeface="Exo 2" pitchFamily="2" charset="0"/>
                          <a:ea typeface="Exo 2" pitchFamily="2" charset="0"/>
                          <a:cs typeface="+mn-cs"/>
                        </a:rPr>
                        <a:t>Recruitment–Performance–Promotion cycle, HR dashboard, internal mobility data.</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3030260040"/>
                  </a:ext>
                </a:extLst>
              </a:tr>
              <a:tr h="370840">
                <a:tc>
                  <a:txBody>
                    <a:bodyPr/>
                    <a:lstStyle/>
                    <a:p>
                      <a:r>
                        <a:rPr lang="mn-MN" sz="1200" dirty="0">
                          <a:solidFill>
                            <a:schemeClr val="bg1"/>
                          </a:solidFill>
                          <a:latin typeface="Exo 2" pitchFamily="2" charset="0"/>
                          <a:ea typeface="Exo 2" pitchFamily="2" charset="0"/>
                        </a:rPr>
                        <a:t>3</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Хүнд төвт, шударга бодлого хэрэгжүүлэлт ба үр дүн</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25%</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Ажилтнууд бодлогын шударга байдалд итгэдэг, </a:t>
                      </a:r>
                      <a:r>
                        <a:rPr lang="en-US" sz="1200" b="0" i="0" u="none" strike="noStrike" kern="1200" dirty="0">
                          <a:solidFill>
                            <a:schemeClr val="bg1"/>
                          </a:solidFill>
                          <a:effectLst/>
                          <a:latin typeface="Exo 2" pitchFamily="2" charset="0"/>
                          <a:ea typeface="Exo 2" pitchFamily="2" charset="0"/>
                          <a:cs typeface="+mn-cs"/>
                        </a:rPr>
                        <a:t>HR </a:t>
                      </a:r>
                      <a:r>
                        <a:rPr lang="mn-MN" sz="1200" b="0" i="0" u="none" strike="noStrike" kern="1200" dirty="0">
                          <a:solidFill>
                            <a:schemeClr val="bg1"/>
                          </a:solidFill>
                          <a:effectLst/>
                          <a:latin typeface="Exo 2" pitchFamily="2" charset="0"/>
                          <a:ea typeface="Exo 2" pitchFamily="2" charset="0"/>
                          <a:cs typeface="+mn-cs"/>
                        </a:rPr>
                        <a:t>үйл явц ил тод, хэн ч ялгаварлалгүй оролцож буй эсэх.Судалгаа (“Би байгууллагын </a:t>
                      </a:r>
                      <a:r>
                        <a:rPr lang="en-US" sz="1200" b="0" i="0" u="none" strike="noStrike" kern="1200" dirty="0">
                          <a:solidFill>
                            <a:schemeClr val="bg1"/>
                          </a:solidFill>
                          <a:effectLst/>
                          <a:latin typeface="Exo 2" pitchFamily="2" charset="0"/>
                          <a:ea typeface="Exo 2" pitchFamily="2" charset="0"/>
                          <a:cs typeface="+mn-cs"/>
                        </a:rPr>
                        <a:t>HR </a:t>
                      </a:r>
                      <a:r>
                        <a:rPr lang="mn-MN" sz="1200" b="0" i="0" u="none" strike="noStrike" kern="1200" dirty="0">
                          <a:solidFill>
                            <a:schemeClr val="bg1"/>
                          </a:solidFill>
                          <a:effectLst/>
                          <a:latin typeface="Exo 2" pitchFamily="2" charset="0"/>
                          <a:ea typeface="Exo 2" pitchFamily="2" charset="0"/>
                          <a:cs typeface="+mn-cs"/>
                        </a:rPr>
                        <a:t>бодлого шударга гэж итгэдэг” асуулт), </a:t>
                      </a:r>
                      <a:r>
                        <a:rPr lang="en-US" sz="1200" b="0" i="0" u="none" strike="noStrike" kern="1200" dirty="0">
                          <a:solidFill>
                            <a:schemeClr val="bg1"/>
                          </a:solidFill>
                          <a:effectLst/>
                          <a:latin typeface="Exo 2" pitchFamily="2" charset="0"/>
                          <a:ea typeface="Exo 2" pitchFamily="2" charset="0"/>
                          <a:cs typeface="+mn-cs"/>
                        </a:rPr>
                        <a:t>HR Ethics Policy, </a:t>
                      </a:r>
                      <a:r>
                        <a:rPr lang="mn-MN" sz="1200" b="0" i="0" u="none" strike="noStrike" kern="1200" dirty="0">
                          <a:solidFill>
                            <a:schemeClr val="bg1"/>
                          </a:solidFill>
                          <a:effectLst/>
                          <a:latin typeface="Exo 2" pitchFamily="2" charset="0"/>
                          <a:ea typeface="Exo 2" pitchFamily="2" charset="0"/>
                          <a:cs typeface="+mn-cs"/>
                        </a:rPr>
                        <a:t>жалбаны шийдвэрлэлтийн дүн.</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89435220"/>
                  </a:ext>
                </a:extLst>
              </a:tr>
              <a:tr h="370840">
                <a:tc>
                  <a:txBody>
                    <a:bodyPr/>
                    <a:lstStyle/>
                    <a:p>
                      <a:r>
                        <a:rPr lang="mn-MN" sz="1200" dirty="0">
                          <a:solidFill>
                            <a:schemeClr val="bg1"/>
                          </a:solidFill>
                          <a:latin typeface="Exo 2" pitchFamily="2" charset="0"/>
                          <a:ea typeface="Exo 2" pitchFamily="2" charset="0"/>
                        </a:rPr>
                        <a:t>4</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HR </a:t>
                      </a:r>
                      <a:r>
                        <a:rPr lang="mn-MN" sz="1200" b="0" i="0" u="none" strike="noStrike" kern="1200" dirty="0">
                          <a:solidFill>
                            <a:schemeClr val="bg1"/>
                          </a:solidFill>
                          <a:effectLst/>
                          <a:latin typeface="Exo 2" pitchFamily="2" charset="0"/>
                          <a:ea typeface="Exo 2" pitchFamily="2" charset="0"/>
                          <a:cs typeface="+mn-cs"/>
                        </a:rPr>
                        <a:t>бодлого, системийн инноваци ба хэрэгжилтийн үр дүн (1 жил)</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25%</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Сүүлийн жилд </a:t>
                      </a:r>
                      <a:r>
                        <a:rPr lang="en-US" sz="1200" b="0" i="0" u="none" strike="noStrike" kern="1200" dirty="0">
                          <a:solidFill>
                            <a:schemeClr val="bg1"/>
                          </a:solidFill>
                          <a:effectLst/>
                          <a:latin typeface="Exo 2" pitchFamily="2" charset="0"/>
                          <a:ea typeface="Exo 2" pitchFamily="2" charset="0"/>
                          <a:cs typeface="+mn-cs"/>
                        </a:rPr>
                        <a:t>HR </a:t>
                      </a:r>
                      <a:r>
                        <a:rPr lang="mn-MN" sz="1200" b="0" i="0" u="none" strike="noStrike" kern="1200" dirty="0">
                          <a:solidFill>
                            <a:schemeClr val="bg1"/>
                          </a:solidFill>
                          <a:effectLst/>
                          <a:latin typeface="Exo 2" pitchFamily="2" charset="0"/>
                          <a:ea typeface="Exo 2" pitchFamily="2" charset="0"/>
                          <a:cs typeface="+mn-cs"/>
                        </a:rPr>
                        <a:t>бодлогын шинэчлэл, автоматжуулалт, дата-д суурилсан шийдвэр нэвтрүүлсэн эсэх. </a:t>
                      </a:r>
                      <a:r>
                        <a:rPr lang="en-US" sz="1200" b="0" i="0" u="none" strike="noStrike" kern="1200" dirty="0">
                          <a:solidFill>
                            <a:schemeClr val="bg1"/>
                          </a:solidFill>
                          <a:effectLst/>
                          <a:latin typeface="Exo 2" pitchFamily="2" charset="0"/>
                          <a:ea typeface="Exo 2" pitchFamily="2" charset="0"/>
                          <a:cs typeface="+mn-cs"/>
                        </a:rPr>
                        <a:t>Digital HR tool, HRIS dashboard, </a:t>
                      </a:r>
                      <a:r>
                        <a:rPr lang="mn-MN" sz="1200" b="0" i="0" u="none" strike="noStrike" kern="1200" dirty="0">
                          <a:solidFill>
                            <a:schemeClr val="bg1"/>
                          </a:solidFill>
                          <a:effectLst/>
                          <a:latin typeface="Exo 2" pitchFamily="2" charset="0"/>
                          <a:ea typeface="Exo 2" pitchFamily="2" charset="0"/>
                          <a:cs typeface="+mn-cs"/>
                        </a:rPr>
                        <a:t>бодлогын шинэчлэл, </a:t>
                      </a:r>
                      <a:r>
                        <a:rPr lang="en-US" sz="1200" b="0" i="0" u="none" strike="noStrike" kern="1200" dirty="0">
                          <a:solidFill>
                            <a:schemeClr val="bg1"/>
                          </a:solidFill>
                          <a:effectLst/>
                          <a:latin typeface="Exo 2" pitchFamily="2" charset="0"/>
                          <a:ea typeface="Exo 2" pitchFamily="2" charset="0"/>
                          <a:cs typeface="+mn-cs"/>
                        </a:rPr>
                        <a:t>AI </a:t>
                      </a:r>
                      <a:r>
                        <a:rPr lang="mn-MN" sz="1200" b="0" i="0" u="none" strike="noStrike" kern="1200" dirty="0">
                          <a:solidFill>
                            <a:schemeClr val="bg1"/>
                          </a:solidFill>
                          <a:effectLst/>
                          <a:latin typeface="Exo 2" pitchFamily="2" charset="0"/>
                          <a:ea typeface="Exo 2" pitchFamily="2" charset="0"/>
                          <a:cs typeface="+mn-cs"/>
                        </a:rPr>
                        <a:t>ашиглалт.</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1113637506"/>
                  </a:ext>
                </a:extLst>
              </a:tr>
              <a:tr h="370840">
                <a:tc>
                  <a:txBody>
                    <a:bodyPr/>
                    <a:lstStyle/>
                    <a:p>
                      <a:r>
                        <a:rPr lang="mn-MN" sz="1200" dirty="0">
                          <a:solidFill>
                            <a:schemeClr val="bg1"/>
                          </a:solidFill>
                          <a:latin typeface="Exo 2" pitchFamily="2" charset="0"/>
                          <a:ea typeface="Exo 2" pitchFamily="2" charset="0"/>
                        </a:rPr>
                        <a:t>5</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HR Leadership Impact (</a:t>
                      </a:r>
                      <a:r>
                        <a:rPr lang="mn-MN" sz="1200" b="0" i="0" u="none" strike="noStrike" kern="1200" dirty="0">
                          <a:solidFill>
                            <a:schemeClr val="bg1"/>
                          </a:solidFill>
                          <a:effectLst/>
                          <a:latin typeface="Exo 2" pitchFamily="2" charset="0"/>
                          <a:ea typeface="Exo 2" pitchFamily="2" charset="0"/>
                          <a:cs typeface="+mn-cs"/>
                        </a:rPr>
                        <a:t>нөлөө ба үлгэр жишээ байдал)</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10%</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Байгууллагын </a:t>
                      </a:r>
                      <a:r>
                        <a:rPr lang="en-US" sz="1200" b="0" i="0" u="none" strike="noStrike" kern="1200" dirty="0">
                          <a:solidFill>
                            <a:schemeClr val="bg1"/>
                          </a:solidFill>
                          <a:effectLst/>
                          <a:latin typeface="Exo 2" pitchFamily="2" charset="0"/>
                          <a:ea typeface="Exo 2" pitchFamily="2" charset="0"/>
                          <a:cs typeface="+mn-cs"/>
                        </a:rPr>
                        <a:t>HR </a:t>
                      </a:r>
                      <a:r>
                        <a:rPr lang="mn-MN" sz="1200" b="0" i="0" u="none" strike="noStrike" kern="1200" dirty="0">
                          <a:solidFill>
                            <a:schemeClr val="bg1"/>
                          </a:solidFill>
                          <a:effectLst/>
                          <a:latin typeface="Exo 2" pitchFamily="2" charset="0"/>
                          <a:ea typeface="Exo 2" pitchFamily="2" charset="0"/>
                          <a:cs typeface="+mn-cs"/>
                        </a:rPr>
                        <a:t>бодлого бусад байгууллагад жишиг болж байгаа эсэх, хөндлөн байгууллагаар үнэлэгдсэн эсэх. Гадаад байгууллагын үнэлгээ, хэвлэлд дурдагдсан кейс, </a:t>
                      </a:r>
                      <a:r>
                        <a:rPr lang="en-US" sz="1200" b="0" i="0" u="none" strike="noStrike" kern="1200" dirty="0">
                          <a:solidFill>
                            <a:schemeClr val="bg1"/>
                          </a:solidFill>
                          <a:effectLst/>
                          <a:latin typeface="Exo 2" pitchFamily="2" charset="0"/>
                          <a:ea typeface="Exo 2" pitchFamily="2" charset="0"/>
                          <a:cs typeface="+mn-cs"/>
                        </a:rPr>
                        <a:t>HR </a:t>
                      </a:r>
                      <a:r>
                        <a:rPr lang="mn-MN" sz="1200" b="0" i="0" u="none" strike="noStrike" kern="1200" dirty="0">
                          <a:solidFill>
                            <a:schemeClr val="bg1"/>
                          </a:solidFill>
                          <a:effectLst/>
                          <a:latin typeface="Exo 2" pitchFamily="2" charset="0"/>
                          <a:ea typeface="Exo 2" pitchFamily="2" charset="0"/>
                          <a:cs typeface="+mn-cs"/>
                        </a:rPr>
                        <a:t>холбоо/шагналын оролцоо</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2307521591"/>
                  </a:ext>
                </a:extLst>
              </a:tr>
              <a:tr h="213586">
                <a:tc gridSpan="2">
                  <a:txBody>
                    <a:bodyPr/>
                    <a:lstStyle/>
                    <a:p>
                      <a:pPr algn="ctr"/>
                      <a:r>
                        <a:rPr lang="mn-MN" sz="1200" b="1" dirty="0">
                          <a:solidFill>
                            <a:schemeClr val="bg1"/>
                          </a:solidFill>
                          <a:latin typeface="Exo 2" pitchFamily="2" charset="0"/>
                          <a:ea typeface="Exo 2" pitchFamily="2" charset="0"/>
                        </a:rPr>
                        <a:t>Нийт</a:t>
                      </a:r>
                      <a:endParaRPr lang="en-US" sz="1200" b="1" dirty="0">
                        <a:solidFill>
                          <a:schemeClr val="bg1"/>
                        </a:solidFill>
                        <a:latin typeface="Exo 2" pitchFamily="2" charset="0"/>
                        <a:ea typeface="Exo 2" pitchFamily="2" charset="0"/>
                      </a:endParaRPr>
                    </a:p>
                  </a:txBody>
                  <a:tcPr>
                    <a:noFill/>
                  </a:tcPr>
                </a:tc>
                <a:tc hMerge="1">
                  <a:txBody>
                    <a:bodyPr/>
                    <a:lstStyle/>
                    <a:p>
                      <a:endParaRPr lang="en-US" dirty="0"/>
                    </a:p>
                  </a:txBody>
                  <a:tcPr/>
                </a:tc>
                <a:tc>
                  <a:txBody>
                    <a:bodyPr/>
                    <a:lstStyle/>
                    <a:p>
                      <a:r>
                        <a:rPr lang="mn-MN" sz="1200" dirty="0">
                          <a:solidFill>
                            <a:schemeClr val="bg1"/>
                          </a:solidFill>
                          <a:latin typeface="Exo 2" pitchFamily="2" charset="0"/>
                          <a:ea typeface="Exo 2" pitchFamily="2" charset="0"/>
                        </a:rPr>
                        <a:t>100</a:t>
                      </a:r>
                      <a:r>
                        <a:rPr lang="en-US" sz="1200" dirty="0">
                          <a:solidFill>
                            <a:schemeClr val="bg1"/>
                          </a:solidFill>
                          <a:latin typeface="Exo 2" pitchFamily="2" charset="0"/>
                          <a:ea typeface="Exo 2" pitchFamily="2" charset="0"/>
                        </a:rPr>
                        <a:t>%</a:t>
                      </a:r>
                    </a:p>
                  </a:txBody>
                  <a:tcPr>
                    <a:noFill/>
                  </a:tcPr>
                </a:tc>
                <a:tc>
                  <a:txBody>
                    <a:bodyPr/>
                    <a:lstStyle/>
                    <a:p>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66510806"/>
                  </a:ext>
                </a:extLst>
              </a:tr>
            </a:tbl>
          </a:graphicData>
        </a:graphic>
      </p:graphicFrame>
    </p:spTree>
    <p:extLst>
      <p:ext uri="{BB962C8B-B14F-4D97-AF65-F5344CB8AC3E}">
        <p14:creationId xmlns:p14="http://schemas.microsoft.com/office/powerpoint/2010/main" val="564400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3CE7-A27D-430B-9E8F-6DEE8EC02751}"/>
              </a:ext>
            </a:extLst>
          </p:cNvPr>
          <p:cNvSpPr>
            <a:spLocks noGrp="1"/>
          </p:cNvSpPr>
          <p:nvPr>
            <p:ph type="title"/>
          </p:nvPr>
        </p:nvSpPr>
        <p:spPr>
          <a:xfrm>
            <a:off x="838200" y="170425"/>
            <a:ext cx="10515600" cy="1021223"/>
          </a:xfrm>
        </p:spPr>
        <p:txBody>
          <a:bodyPr>
            <a:normAutofit fontScale="90000"/>
          </a:bodyPr>
          <a:lstStyle/>
          <a:p>
            <a:pPr algn="r"/>
            <a:r>
              <a:rPr lang="mn-MN" sz="3600" b="0" i="0" u="none" strike="noStrike" kern="1200" dirty="0">
                <a:solidFill>
                  <a:schemeClr val="bg1"/>
                </a:solidFill>
                <a:effectLst/>
                <a:latin typeface="Exo 2" pitchFamily="2" charset="0"/>
                <a:ea typeface="Exo 2" pitchFamily="2" charset="0"/>
                <a:cs typeface="+mn-cs"/>
              </a:rPr>
              <a:t>Бодлого, стратегийн уялдаа </a:t>
            </a:r>
            <a:br>
              <a:rPr lang="mn-MN" sz="3600" b="0" i="0" u="none" strike="noStrike" kern="1200" dirty="0">
                <a:solidFill>
                  <a:schemeClr val="bg1"/>
                </a:solidFill>
                <a:effectLst/>
                <a:latin typeface="Exo 2" pitchFamily="2" charset="0"/>
                <a:ea typeface="Exo 2" pitchFamily="2" charset="0"/>
                <a:cs typeface="+mn-cs"/>
              </a:rPr>
            </a:br>
            <a:r>
              <a:rPr lang="mn-MN" sz="3600" b="0" i="0" u="none" strike="noStrike" kern="1200" dirty="0">
                <a:solidFill>
                  <a:schemeClr val="bg1"/>
                </a:solidFill>
                <a:effectLst/>
                <a:latin typeface="Exo 2" pitchFamily="2" charset="0"/>
                <a:ea typeface="Exo 2" pitchFamily="2" charset="0"/>
                <a:cs typeface="+mn-cs"/>
              </a:rPr>
              <a:t>(</a:t>
            </a:r>
            <a:r>
              <a:rPr lang="en-US" sz="3600" b="0" i="0" u="none" strike="noStrike" kern="1200" dirty="0">
                <a:solidFill>
                  <a:schemeClr val="bg1"/>
                </a:solidFill>
                <a:effectLst/>
                <a:latin typeface="Exo 2" pitchFamily="2" charset="0"/>
                <a:ea typeface="Exo 2" pitchFamily="2" charset="0"/>
                <a:cs typeface="+mn-cs"/>
              </a:rPr>
              <a:t>Policy–Business alignment)</a:t>
            </a:r>
            <a:endParaRPr lang="en-US" sz="3600" dirty="0">
              <a:solidFill>
                <a:schemeClr val="bg1"/>
              </a:solidFill>
              <a:latin typeface="Exo 2" pitchFamily="2" charset="0"/>
              <a:ea typeface="Exo 2" pitchFamily="2" charset="0"/>
            </a:endParaRPr>
          </a:p>
        </p:txBody>
      </p:sp>
      <p:sp>
        <p:nvSpPr>
          <p:cNvPr id="3" name="Content Placeholder 2">
            <a:extLst>
              <a:ext uri="{FF2B5EF4-FFF2-40B4-BE49-F238E27FC236}">
                <a16:creationId xmlns:a16="http://schemas.microsoft.com/office/drawing/2014/main" id="{1A8C58F6-B526-43C3-8663-6FE0A80D4219}"/>
              </a:ext>
            </a:extLst>
          </p:cNvPr>
          <p:cNvSpPr>
            <a:spLocks noGrp="1"/>
          </p:cNvSpPr>
          <p:nvPr>
            <p:ph idx="1"/>
          </p:nvPr>
        </p:nvSpPr>
        <p:spPr/>
        <p:txBody>
          <a:bodyPr/>
          <a:lstStyle/>
          <a:p>
            <a:pPr marL="0" indent="0" algn="just">
              <a:buNone/>
            </a:pPr>
            <a:endParaRPr lang="en-US" dirty="0">
              <a:solidFill>
                <a:schemeClr val="bg1"/>
              </a:solidFill>
              <a:latin typeface="Exo 2" pitchFamily="2" charset="0"/>
              <a:ea typeface="Exo 2" pitchFamily="2" charset="0"/>
            </a:endParaRPr>
          </a:p>
        </p:txBody>
      </p:sp>
    </p:spTree>
    <p:extLst>
      <p:ext uri="{BB962C8B-B14F-4D97-AF65-F5344CB8AC3E}">
        <p14:creationId xmlns:p14="http://schemas.microsoft.com/office/powerpoint/2010/main" val="991019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B0F1E-6B0F-4F6F-911E-E2B897FB5173}"/>
              </a:ext>
            </a:extLst>
          </p:cNvPr>
          <p:cNvSpPr>
            <a:spLocks noGrp="1"/>
          </p:cNvSpPr>
          <p:nvPr>
            <p:ph type="title"/>
          </p:nvPr>
        </p:nvSpPr>
        <p:spPr>
          <a:xfrm>
            <a:off x="838200" y="320301"/>
            <a:ext cx="10515600" cy="1325563"/>
          </a:xfrm>
        </p:spPr>
        <p:txBody>
          <a:bodyPr>
            <a:normAutofit fontScale="90000"/>
          </a:bodyPr>
          <a:lstStyle/>
          <a:p>
            <a:pPr algn="r"/>
            <a:r>
              <a:rPr lang="en-US" sz="3600" b="0" i="0" u="none" strike="noStrike" kern="1200" dirty="0">
                <a:solidFill>
                  <a:schemeClr val="bg1"/>
                </a:solidFill>
                <a:effectLst/>
                <a:latin typeface="Exo 2" pitchFamily="2" charset="0"/>
                <a:ea typeface="Exo 2" pitchFamily="2" charset="0"/>
                <a:cs typeface="+mn-cs"/>
              </a:rPr>
              <a:t>Talent lifecycle management </a:t>
            </a:r>
            <a:br>
              <a:rPr lang="mn-MN" sz="3600" b="0" i="0" u="none" strike="noStrike" kern="1200" dirty="0">
                <a:solidFill>
                  <a:schemeClr val="bg1"/>
                </a:solidFill>
                <a:effectLst/>
                <a:latin typeface="Exo 2" pitchFamily="2" charset="0"/>
                <a:ea typeface="Exo 2" pitchFamily="2" charset="0"/>
                <a:cs typeface="+mn-cs"/>
              </a:rPr>
            </a:br>
            <a:r>
              <a:rPr lang="en-US" sz="3600" b="0" i="0" u="none" strike="noStrike" kern="1200" dirty="0">
                <a:solidFill>
                  <a:schemeClr val="bg1"/>
                </a:solidFill>
                <a:effectLst/>
                <a:latin typeface="Exo 2" pitchFamily="2" charset="0"/>
                <a:ea typeface="Exo 2" pitchFamily="2" charset="0"/>
                <a:cs typeface="+mn-cs"/>
              </a:rPr>
              <a:t>(</a:t>
            </a:r>
            <a:r>
              <a:rPr lang="mn-MN" sz="3600" b="0" i="0" u="none" strike="noStrike" kern="1200" dirty="0">
                <a:solidFill>
                  <a:schemeClr val="bg1"/>
                </a:solidFill>
                <a:effectLst/>
                <a:latin typeface="Exo 2" pitchFamily="2" charset="0"/>
                <a:ea typeface="Exo 2" pitchFamily="2" charset="0"/>
                <a:cs typeface="+mn-cs"/>
              </a:rPr>
              <a:t>томилгоо, дэвшил, тогтвортой байдал</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8AE0A338-9526-4883-BFE1-B7DDA6A0B95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89862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4EE24-E3BE-4ACA-8138-8B0A07A4B8A4}"/>
              </a:ext>
            </a:extLst>
          </p:cNvPr>
          <p:cNvSpPr>
            <a:spLocks noGrp="1"/>
          </p:cNvSpPr>
          <p:nvPr>
            <p:ph type="title"/>
          </p:nvPr>
        </p:nvSpPr>
        <p:spPr>
          <a:xfrm>
            <a:off x="838200" y="87218"/>
            <a:ext cx="10515600" cy="1325563"/>
          </a:xfrm>
        </p:spPr>
        <p:txBody>
          <a:bodyPr>
            <a:normAutofit/>
          </a:bodyPr>
          <a:lstStyle/>
          <a:p>
            <a:pPr algn="r"/>
            <a:r>
              <a:rPr lang="mn-MN" sz="3200" b="0" i="0" u="none" strike="noStrike" kern="1200" dirty="0">
                <a:solidFill>
                  <a:schemeClr val="bg1"/>
                </a:solidFill>
                <a:effectLst/>
                <a:latin typeface="Exo 2" pitchFamily="2" charset="0"/>
                <a:ea typeface="Exo 2" pitchFamily="2" charset="0"/>
                <a:cs typeface="+mn-cs"/>
              </a:rPr>
              <a:t>Хүнд төвт, шударга бодлого </a:t>
            </a:r>
            <a:br>
              <a:rPr lang="mn-MN" sz="3200" b="0" i="0" u="none" strike="noStrike" kern="1200" dirty="0">
                <a:solidFill>
                  <a:schemeClr val="bg1"/>
                </a:solidFill>
                <a:effectLst/>
                <a:latin typeface="Exo 2" pitchFamily="2" charset="0"/>
                <a:ea typeface="Exo 2" pitchFamily="2" charset="0"/>
                <a:cs typeface="+mn-cs"/>
              </a:rPr>
            </a:br>
            <a:r>
              <a:rPr lang="mn-MN" sz="3200" b="0" i="0" u="none" strike="noStrike" kern="1200" dirty="0">
                <a:solidFill>
                  <a:schemeClr val="bg1"/>
                </a:solidFill>
                <a:effectLst/>
                <a:latin typeface="Exo 2" pitchFamily="2" charset="0"/>
                <a:ea typeface="Exo 2" pitchFamily="2" charset="0"/>
                <a:cs typeface="+mn-cs"/>
              </a:rPr>
              <a:t>хэрэгжүүлэлт ба үр дүн</a:t>
            </a:r>
            <a:endParaRPr lang="en-US" sz="3200" dirty="0"/>
          </a:p>
        </p:txBody>
      </p:sp>
      <p:sp>
        <p:nvSpPr>
          <p:cNvPr id="3" name="Content Placeholder 2">
            <a:extLst>
              <a:ext uri="{FF2B5EF4-FFF2-40B4-BE49-F238E27FC236}">
                <a16:creationId xmlns:a16="http://schemas.microsoft.com/office/drawing/2014/main" id="{C390C844-EF40-4A19-85EB-6BD7C894289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9657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2081B-E796-4B42-A999-1B089CA44EAC}"/>
              </a:ext>
            </a:extLst>
          </p:cNvPr>
          <p:cNvSpPr>
            <a:spLocks noGrp="1"/>
          </p:cNvSpPr>
          <p:nvPr>
            <p:ph type="title"/>
          </p:nvPr>
        </p:nvSpPr>
        <p:spPr>
          <a:xfrm>
            <a:off x="838200" y="87219"/>
            <a:ext cx="10515600" cy="1325563"/>
          </a:xfrm>
        </p:spPr>
        <p:txBody>
          <a:bodyPr>
            <a:normAutofit/>
          </a:bodyPr>
          <a:lstStyle/>
          <a:p>
            <a:pPr algn="r"/>
            <a:r>
              <a:rPr lang="en-US" sz="3200" b="0" i="0" u="none" strike="noStrike" kern="1200" dirty="0">
                <a:solidFill>
                  <a:schemeClr val="bg1"/>
                </a:solidFill>
                <a:effectLst/>
                <a:latin typeface="Exo 2" pitchFamily="2" charset="0"/>
                <a:ea typeface="Exo 2" pitchFamily="2" charset="0"/>
                <a:cs typeface="+mn-cs"/>
              </a:rPr>
              <a:t>HR </a:t>
            </a:r>
            <a:r>
              <a:rPr lang="mn-MN" sz="3200" b="0" i="0" u="none" strike="noStrike" kern="1200" dirty="0">
                <a:solidFill>
                  <a:schemeClr val="bg1"/>
                </a:solidFill>
                <a:effectLst/>
                <a:latin typeface="Exo 2" pitchFamily="2" charset="0"/>
                <a:ea typeface="Exo 2" pitchFamily="2" charset="0"/>
                <a:cs typeface="+mn-cs"/>
              </a:rPr>
              <a:t>бодлого, системийн инноваци </a:t>
            </a:r>
            <a:br>
              <a:rPr lang="mn-MN" sz="3200" b="0" i="0" u="none" strike="noStrike" kern="1200" dirty="0">
                <a:solidFill>
                  <a:schemeClr val="bg1"/>
                </a:solidFill>
                <a:effectLst/>
                <a:latin typeface="Exo 2" pitchFamily="2" charset="0"/>
                <a:ea typeface="Exo 2" pitchFamily="2" charset="0"/>
                <a:cs typeface="+mn-cs"/>
              </a:rPr>
            </a:br>
            <a:r>
              <a:rPr lang="mn-MN" sz="3200" b="0" i="0" u="none" strike="noStrike" kern="1200" dirty="0">
                <a:solidFill>
                  <a:schemeClr val="bg1"/>
                </a:solidFill>
                <a:effectLst/>
                <a:latin typeface="Exo 2" pitchFamily="2" charset="0"/>
                <a:ea typeface="Exo 2" pitchFamily="2" charset="0"/>
                <a:cs typeface="+mn-cs"/>
              </a:rPr>
              <a:t>ба хэрэгжилтийн үр дүн (1 жил)</a:t>
            </a:r>
            <a:endParaRPr lang="en-US" sz="3200" dirty="0"/>
          </a:p>
        </p:txBody>
      </p:sp>
      <p:sp>
        <p:nvSpPr>
          <p:cNvPr id="3" name="Content Placeholder 2">
            <a:extLst>
              <a:ext uri="{FF2B5EF4-FFF2-40B4-BE49-F238E27FC236}">
                <a16:creationId xmlns:a16="http://schemas.microsoft.com/office/drawing/2014/main" id="{1F6D2B95-4253-4FD2-A333-B88C9512867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44134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7D9FA-D33D-463D-8271-D009E64AAF36}"/>
              </a:ext>
            </a:extLst>
          </p:cNvPr>
          <p:cNvSpPr>
            <a:spLocks noGrp="1"/>
          </p:cNvSpPr>
          <p:nvPr>
            <p:ph type="title"/>
          </p:nvPr>
        </p:nvSpPr>
        <p:spPr>
          <a:xfrm>
            <a:off x="838200" y="18255"/>
            <a:ext cx="10515600" cy="1325563"/>
          </a:xfrm>
        </p:spPr>
        <p:txBody>
          <a:bodyPr>
            <a:normAutofit/>
          </a:bodyPr>
          <a:lstStyle/>
          <a:p>
            <a:pPr algn="r"/>
            <a:r>
              <a:rPr lang="en-US" sz="3200" b="0" i="0" u="none" strike="noStrike" kern="1200" dirty="0">
                <a:solidFill>
                  <a:schemeClr val="bg1"/>
                </a:solidFill>
                <a:effectLst/>
                <a:latin typeface="Exo 2" pitchFamily="2" charset="0"/>
                <a:ea typeface="Exo 2" pitchFamily="2" charset="0"/>
                <a:cs typeface="+mn-cs"/>
              </a:rPr>
              <a:t>HR Leadership Impact </a:t>
            </a:r>
            <a:br>
              <a:rPr lang="mn-MN" sz="3200" b="0" i="0" u="none" strike="noStrike" kern="1200" dirty="0">
                <a:solidFill>
                  <a:schemeClr val="bg1"/>
                </a:solidFill>
                <a:effectLst/>
                <a:latin typeface="Exo 2" pitchFamily="2" charset="0"/>
                <a:ea typeface="Exo 2" pitchFamily="2" charset="0"/>
                <a:cs typeface="+mn-cs"/>
              </a:rPr>
            </a:br>
            <a:r>
              <a:rPr lang="en-US" sz="3200" b="0" i="0" u="none" strike="noStrike" kern="1200" dirty="0">
                <a:solidFill>
                  <a:schemeClr val="bg1"/>
                </a:solidFill>
                <a:effectLst/>
                <a:latin typeface="Exo 2" pitchFamily="2" charset="0"/>
                <a:ea typeface="Exo 2" pitchFamily="2" charset="0"/>
                <a:cs typeface="+mn-cs"/>
              </a:rPr>
              <a:t>(</a:t>
            </a:r>
            <a:r>
              <a:rPr lang="mn-MN" sz="3200" b="0" i="0" u="none" strike="noStrike" kern="1200" dirty="0">
                <a:solidFill>
                  <a:schemeClr val="bg1"/>
                </a:solidFill>
                <a:effectLst/>
                <a:latin typeface="Exo 2" pitchFamily="2" charset="0"/>
                <a:ea typeface="Exo 2" pitchFamily="2" charset="0"/>
                <a:cs typeface="+mn-cs"/>
              </a:rPr>
              <a:t>нөлөө ба үлгэр жишээ байдал)</a:t>
            </a:r>
            <a:endParaRPr lang="en-US" sz="3200" dirty="0"/>
          </a:p>
        </p:txBody>
      </p:sp>
      <p:sp>
        <p:nvSpPr>
          <p:cNvPr id="3" name="Content Placeholder 2">
            <a:extLst>
              <a:ext uri="{FF2B5EF4-FFF2-40B4-BE49-F238E27FC236}">
                <a16:creationId xmlns:a16="http://schemas.microsoft.com/office/drawing/2014/main" id="{3B10019F-9405-46A3-B62A-CEFE76B35FB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136829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354</Words>
  <Application>Microsoft Office PowerPoint</Application>
  <PresentationFormat>Widescreen</PresentationFormat>
  <Paragraphs>37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Exo 2</vt:lpstr>
      <vt:lpstr>Office Theme</vt:lpstr>
      <vt:lpstr>PowerPoint Presentation</vt:lpstr>
      <vt:lpstr>ҮНЭЛГЭЭНИЙ ШАЛГУУР</vt:lpstr>
      <vt:lpstr>Бодлого, стратегийн уялдаа  (Policy–Business alignment)</vt:lpstr>
      <vt:lpstr>Talent lifecycle management  (томилгоо, дэвшил, тогтвортой байдал </vt:lpstr>
      <vt:lpstr>Хүнд төвт, шударга бодлого  хэрэгжүүлэлт ба үр дүн</vt:lpstr>
      <vt:lpstr>HR бодлого, системийн инноваци  ба хэрэгжилтийн үр дүн (1 жил)</vt:lpstr>
      <vt:lpstr>HR Leadership Impact  (нөлөө ба үлгэр жишээ байдал)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Hitech</dc:creator>
  <cp:lastModifiedBy>PC</cp:lastModifiedBy>
  <cp:revision>51</cp:revision>
  <dcterms:created xsi:type="dcterms:W3CDTF">2025-11-03T09:38:32Z</dcterms:created>
  <dcterms:modified xsi:type="dcterms:W3CDTF">2025-11-06T08:48:47Z</dcterms:modified>
</cp:coreProperties>
</file>